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0.png" ContentType="image/png"/>
  <Override PartName="/ppt/media/image9.png" ContentType="image/png"/>
  <Override PartName="/ppt/media/image14.png" ContentType="image/png"/>
  <Override PartName="/ppt/media/image5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906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43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60" y="851040"/>
            <a:ext cx="891504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60" y="3606120"/>
            <a:ext cx="891504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43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60" y="851040"/>
            <a:ext cx="435024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400" y="851040"/>
            <a:ext cx="435024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95360" y="3606120"/>
            <a:ext cx="435024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63400" y="3606120"/>
            <a:ext cx="435024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43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60" y="851040"/>
            <a:ext cx="287028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40" y="851040"/>
            <a:ext cx="287028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560" y="851040"/>
            <a:ext cx="287028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95360" y="3606120"/>
            <a:ext cx="287028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40" y="3606120"/>
            <a:ext cx="287028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23560" y="3606120"/>
            <a:ext cx="287028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43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60" y="851040"/>
            <a:ext cx="8915040" cy="527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43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60" y="851040"/>
            <a:ext cx="8915040" cy="527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43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60" y="851040"/>
            <a:ext cx="4350240" cy="527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400" y="851040"/>
            <a:ext cx="4350240" cy="527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43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60" y="274680"/>
            <a:ext cx="8915040" cy="200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43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60" y="851040"/>
            <a:ext cx="435024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63400" y="851040"/>
            <a:ext cx="4350240" cy="527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95360" y="3606120"/>
            <a:ext cx="435024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43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60" y="851040"/>
            <a:ext cx="4350240" cy="527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400" y="851040"/>
            <a:ext cx="435024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400" y="3606120"/>
            <a:ext cx="435024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43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60" y="851040"/>
            <a:ext cx="435024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400" y="851040"/>
            <a:ext cx="435024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60" y="3606120"/>
            <a:ext cx="8915040" cy="25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4320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マスター タイトルの書式設定</a:t>
            </a:r>
            <a:endParaRPr b="0" lang="en-US" sz="22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95360" y="851040"/>
            <a:ext cx="8915040" cy="52747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32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マスター テキストの書式設定</a:t>
            </a:r>
            <a:endParaRPr b="0" lang="en-US" sz="3200" spc="-1" strike="noStrike">
              <a:solidFill>
                <a:srgbClr val="000000"/>
              </a:solidFill>
              <a:latin typeface="メイリオ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ja-JP" sz="2800" spc="-1" strike="noStrike">
                <a:solidFill>
                  <a:srgbClr val="000000"/>
                </a:solidFill>
                <a:latin typeface="メイリオ"/>
                <a:ea typeface="メイリオ"/>
              </a:rPr>
              <a:t>第 </a:t>
            </a:r>
            <a:r>
              <a:rPr b="0" lang="en-US" sz="2800" spc="-1" strike="noStrike">
                <a:solidFill>
                  <a:srgbClr val="000000"/>
                </a:solidFill>
                <a:latin typeface="メイリオ"/>
                <a:ea typeface="メイリオ"/>
              </a:rPr>
              <a:t>2 </a:t>
            </a:r>
            <a:r>
              <a:rPr b="0" lang="ja-JP" sz="28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レベル</a:t>
            </a:r>
            <a:endParaRPr b="0" lang="en-US" sz="2800" spc="-1" strike="noStrike">
              <a:solidFill>
                <a:srgbClr val="000000"/>
              </a:solidFill>
              <a:latin typeface="メイリオ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2400" spc="-1" strike="noStrike">
                <a:solidFill>
                  <a:srgbClr val="000000"/>
                </a:solidFill>
                <a:latin typeface="メイリオ"/>
                <a:ea typeface="メイリオ"/>
              </a:rPr>
              <a:t>第 </a:t>
            </a:r>
            <a:r>
              <a:rPr b="0" lang="en-US" sz="2400" spc="-1" strike="noStrike">
                <a:solidFill>
                  <a:srgbClr val="000000"/>
                </a:solidFill>
                <a:latin typeface="メイリオ"/>
                <a:ea typeface="メイリオ"/>
              </a:rPr>
              <a:t>3 </a:t>
            </a:r>
            <a:r>
              <a:rPr b="0" lang="ja-JP" sz="24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レベル</a:t>
            </a:r>
            <a:endParaRPr b="0" lang="en-US" sz="2400" spc="-1" strike="noStrike">
              <a:solidFill>
                <a:srgbClr val="000000"/>
              </a:solidFill>
              <a:latin typeface="メイリオ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第 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4 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レベル</a:t>
            </a:r>
            <a:endParaRPr b="0" lang="en-US" sz="2000" spc="-1" strike="noStrike">
              <a:solidFill>
                <a:srgbClr val="000000"/>
              </a:solidFill>
              <a:latin typeface="メイリオ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第 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5 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レベル</a:t>
            </a:r>
            <a:endParaRPr b="0" lang="en-US" sz="20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8C983F7-92CF-428C-B764-DE235B1C373C}" type="datetime">
              <a:rPr b="0" lang="en-US" sz="1200" spc="-1" strike="noStrike">
                <a:solidFill>
                  <a:srgbClr val="8b8b8b"/>
                </a:solidFill>
                <a:latin typeface="メイリオ"/>
                <a:ea typeface="メイリオ"/>
              </a:rPr>
              <a:t>10/6/21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C897A2D-67BF-4825-BC3D-EE335F5AF333}" type="slidenum">
              <a:rPr b="0" lang="en-US" sz="1200" spc="-1" strike="noStrike">
                <a:solidFill>
                  <a:srgbClr val="8b8b8b"/>
                </a:solidFill>
                <a:latin typeface="メイリオ"/>
                <a:ea typeface="メイリオ"/>
              </a:rPr>
              <a:t>&lt;番号&gt;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タイトル 1"/>
          <p:cNvSpPr txBox="1"/>
          <p:nvPr/>
        </p:nvSpPr>
        <p:spPr>
          <a:xfrm>
            <a:off x="495360" y="274680"/>
            <a:ext cx="8915040" cy="43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>
              <a:lnSpc>
                <a:spcPct val="100000"/>
              </a:lnSpc>
            </a:pP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携帯電話電話帳コピー機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 ご利用手順</a:t>
            </a:r>
            <a:endParaRPr b="0" lang="en-US" sz="22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2" name="テキスト ボックス 4"/>
          <p:cNvSpPr/>
          <p:nvPr/>
        </p:nvSpPr>
        <p:spPr>
          <a:xfrm>
            <a:off x="1607400" y="5757480"/>
            <a:ext cx="66733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メイリオ"/>
                <a:ea typeface="メイリオ"/>
              </a:rPr>
              <a:t>https://www.reudo.co.jp/develop/mcbbox/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43" name="図 2" descr="copybox.png"/>
          <p:cNvPicPr/>
          <p:nvPr/>
        </p:nvPicPr>
        <p:blipFill>
          <a:blip r:embed="rId1"/>
          <a:stretch/>
        </p:blipFill>
        <p:spPr>
          <a:xfrm>
            <a:off x="3009960" y="1812240"/>
            <a:ext cx="3912120" cy="322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タイトル 1"/>
          <p:cNvSpPr txBox="1"/>
          <p:nvPr/>
        </p:nvSpPr>
        <p:spPr>
          <a:xfrm>
            <a:off x="495360" y="274680"/>
            <a:ext cx="8915040" cy="43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5.</a:t>
            </a:r>
            <a:r>
              <a:rPr b="0" i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(b) </a:t>
            </a: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読込中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/</a:t>
            </a: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書込中の操作 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</a:t>
            </a:r>
            <a:r>
              <a:rPr b="1" lang="en-US" sz="22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Android</a:t>
            </a:r>
            <a:r>
              <a:rPr b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1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の場合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endParaRPr b="0" lang="en-US" sz="22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08" name="コンテンツ プレースホルダー 2"/>
          <p:cNvSpPr txBox="1"/>
          <p:nvPr/>
        </p:nvSpPr>
        <p:spPr>
          <a:xfrm>
            <a:off x="495360" y="851040"/>
            <a:ext cx="7020720" cy="3978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「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USB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デバッグを許可しますか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?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」と表示されたら、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[OK]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を押してください。</a:t>
            </a:r>
            <a:endParaRPr b="0" lang="en-US" sz="20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109" name="コンテンツ プレースホルダー 2"/>
          <p:cNvSpPr/>
          <p:nvPr/>
        </p:nvSpPr>
        <p:spPr>
          <a:xfrm>
            <a:off x="495360" y="1693440"/>
            <a:ext cx="702072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"/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この操作が必要な場合、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『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Android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の画面に従って、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USB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デバッグを許可してください。』の音声ガイダンスが流れます。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10" name="コンテンツ プレースホルダー 2"/>
          <p:cNvSpPr/>
          <p:nvPr/>
        </p:nvSpPr>
        <p:spPr>
          <a:xfrm>
            <a:off x="495360" y="2849400"/>
            <a:ext cx="9180720" cy="12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下図のような、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Play 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プロテクト やセキュリティの確認機能についての画面が表示された場合、ホームボタンを押して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(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または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[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同意する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]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か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[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同意しない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]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のどちらかのボタンを押して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、画面を閉じてください。</a:t>
            </a:r>
            <a:endParaRPr b="0" lang="en-US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どちらのボタンを選択しても、電話帳コピー機の機能に影響はありません。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11" name="コンテンツ プレースホルダー 2"/>
          <p:cNvSpPr/>
          <p:nvPr/>
        </p:nvSpPr>
        <p:spPr>
          <a:xfrm>
            <a:off x="647640" y="5663160"/>
            <a:ext cx="902844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"/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この操作が必要な場合、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『携帯電話の画面に従って、操作してください。』の音声ガイダンスが流れます。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12" name="図 3" descr="android_playprotect.png"/>
          <p:cNvPicPr/>
          <p:nvPr/>
        </p:nvPicPr>
        <p:blipFill>
          <a:blip r:embed="rId1"/>
          <a:stretch/>
        </p:blipFill>
        <p:spPr>
          <a:xfrm>
            <a:off x="2955600" y="4160880"/>
            <a:ext cx="4254480" cy="1501920"/>
          </a:xfrm>
          <a:prstGeom prst="rect">
            <a:avLst/>
          </a:prstGeom>
          <a:ln w="0">
            <a:noFill/>
          </a:ln>
        </p:spPr>
      </p:pic>
      <p:pic>
        <p:nvPicPr>
          <p:cNvPr id="113" name="図 4" descr="名称未設定あ.png"/>
          <p:cNvPicPr/>
          <p:nvPr/>
        </p:nvPicPr>
        <p:blipFill>
          <a:blip r:embed="rId2"/>
          <a:stretch/>
        </p:blipFill>
        <p:spPr>
          <a:xfrm>
            <a:off x="7516440" y="851040"/>
            <a:ext cx="2159640" cy="138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タイトル 1"/>
          <p:cNvSpPr txBox="1"/>
          <p:nvPr/>
        </p:nvSpPr>
        <p:spPr>
          <a:xfrm>
            <a:off x="495360" y="274680"/>
            <a:ext cx="8915040" cy="43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5.</a:t>
            </a:r>
            <a:r>
              <a:rPr b="0" i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(c) </a:t>
            </a: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読込中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/</a:t>
            </a: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書込中の操作 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</a:t>
            </a:r>
            <a:r>
              <a:rPr b="1" lang="ja-JP" sz="22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ドコモと</a:t>
            </a:r>
            <a:r>
              <a:rPr b="1" lang="en-US" sz="22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SoftBank</a:t>
            </a:r>
            <a:r>
              <a:rPr b="1" lang="ja-JP" sz="22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のガラケー</a:t>
            </a:r>
            <a:r>
              <a:rPr b="1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の場合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endParaRPr b="0" lang="en-US" sz="22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15" name="コンテンツ プレースホルダー 2"/>
          <p:cNvSpPr txBox="1"/>
          <p:nvPr/>
        </p:nvSpPr>
        <p:spPr>
          <a:xfrm>
            <a:off x="495360" y="851040"/>
            <a:ext cx="8915040" cy="3978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携帯電話の画面で、「暗証番号」と「認証パスワード」の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2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つの入力が求められます。</a:t>
            </a:r>
            <a:endParaRPr b="0" lang="en-US" sz="2000" spc="-1" strike="noStrike">
              <a:solidFill>
                <a:srgbClr val="000000"/>
              </a:solidFill>
              <a:latin typeface="メイリオ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ja-JP" sz="18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「暗証番号」には、ご自身で設定されている携帯電話の暗証番号</a:t>
            </a:r>
            <a:r>
              <a:rPr b="0" lang="en-US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(</a:t>
            </a:r>
            <a:r>
              <a:rPr b="0" lang="ja-JP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端末暗証番号や操作用暗証番号と呼ばれる</a:t>
            </a:r>
            <a:r>
              <a:rPr b="0" lang="en-US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4</a:t>
            </a:r>
            <a:r>
              <a:rPr b="0" lang="ja-JP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〜</a:t>
            </a:r>
            <a:r>
              <a:rPr b="0" lang="en-US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8</a:t>
            </a:r>
            <a:r>
              <a:rPr b="0" lang="ja-JP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桁の数字</a:t>
            </a:r>
            <a:r>
              <a:rPr b="0" lang="en-US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r>
              <a:rPr b="0" lang="ja-JP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を入力してください。 </a:t>
            </a:r>
            <a:endParaRPr b="0" lang="en-US" sz="1800" spc="-1" strike="noStrike">
              <a:solidFill>
                <a:srgbClr val="000000"/>
              </a:solidFill>
              <a:latin typeface="メイリオ"/>
            </a:endParaRPr>
          </a:p>
          <a:p>
            <a:pPr marL="85716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メイリオ"/>
                <a:ea typeface="メイリオ"/>
              </a:rPr>
              <a:t>(</a:t>
            </a:r>
            <a:r>
              <a:rPr b="0" lang="ja-JP" sz="1400" spc="-1" strike="noStrike">
                <a:solidFill>
                  <a:srgbClr val="000000"/>
                </a:solidFill>
                <a:latin typeface="メイリオ"/>
                <a:ea typeface="メイリオ"/>
              </a:rPr>
              <a:t>未設定の場合の初期値は、ドコモは「</a:t>
            </a:r>
            <a:r>
              <a:rPr b="0" lang="en-US" sz="1400" spc="-1" strike="noStrike">
                <a:solidFill>
                  <a:srgbClr val="000000"/>
                </a:solidFill>
                <a:latin typeface="メイリオ"/>
                <a:ea typeface="メイリオ"/>
              </a:rPr>
              <a:t>0000</a:t>
            </a:r>
            <a:r>
              <a:rPr b="0" lang="ja-JP" sz="14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」、</a:t>
            </a:r>
            <a:r>
              <a:rPr b="0" lang="en-US" sz="1400" spc="-1" strike="noStrike">
                <a:solidFill>
                  <a:srgbClr val="000000"/>
                </a:solidFill>
                <a:latin typeface="メイリオ"/>
                <a:ea typeface="メイリオ"/>
              </a:rPr>
              <a:t>SoftBank</a:t>
            </a:r>
            <a:r>
              <a:rPr b="0" lang="ja-JP" sz="14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は「</a:t>
            </a:r>
            <a:r>
              <a:rPr b="0" lang="en-US" sz="1400" spc="-1" strike="noStrike">
                <a:solidFill>
                  <a:srgbClr val="000000"/>
                </a:solidFill>
                <a:latin typeface="メイリオ"/>
                <a:ea typeface="メイリオ"/>
              </a:rPr>
              <a:t>9999</a:t>
            </a:r>
            <a:r>
              <a:rPr b="0" lang="ja-JP" sz="14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」です。</a:t>
            </a:r>
            <a:r>
              <a:rPr b="0" lang="en-US" sz="14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メイリオ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ja-JP" sz="18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「認証パスワード」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(</a:t>
            </a:r>
            <a:r>
              <a:rPr b="0" lang="ja-JP" sz="18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または「認証コード」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)</a:t>
            </a:r>
            <a:r>
              <a:rPr b="0" lang="ja-JP" sz="18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には、「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0000</a:t>
            </a:r>
            <a:r>
              <a:rPr b="0" lang="ja-JP" sz="18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」</a:t>
            </a:r>
            <a:r>
              <a:rPr b="0" lang="en-US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(</a:t>
            </a:r>
            <a:r>
              <a:rPr b="0" lang="ja-JP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ゼロを</a:t>
            </a:r>
            <a:r>
              <a:rPr b="0" lang="en-US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4</a:t>
            </a:r>
            <a:r>
              <a:rPr b="0" lang="ja-JP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つ</a:t>
            </a:r>
            <a:r>
              <a:rPr b="0" lang="en-US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r>
              <a:rPr b="0" lang="ja-JP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を入力してください。 </a:t>
            </a:r>
            <a:r>
              <a:rPr b="0" lang="en-US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(</a:t>
            </a:r>
            <a:r>
              <a:rPr b="0" lang="ja-JP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携帯電話の設定とは関係なく、本機で利用する固定値です。</a:t>
            </a:r>
            <a:r>
              <a:rPr b="0" lang="en-US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116" name="コンテンツ プレースホルダー 2"/>
          <p:cNvSpPr/>
          <p:nvPr/>
        </p:nvSpPr>
        <p:spPr>
          <a:xfrm>
            <a:off x="495360" y="5556600"/>
            <a:ext cx="891504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"/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この操作が必要な場合、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『携帯電話の画面に従って、操作してください。』の音声ガイダンスが流れます。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17" name="コンテンツ プレースホルダー 2"/>
          <p:cNvSpPr/>
          <p:nvPr/>
        </p:nvSpPr>
        <p:spPr>
          <a:xfrm>
            <a:off x="495360" y="3651120"/>
            <a:ext cx="8915040" cy="12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ドコモ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F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シリーズの場合、「データ書込みの場合、元のデータが削除されます」といった警告が表示されますが、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[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はい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]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や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[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続ける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]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などを選択して、操作を継続してください。</a:t>
            </a:r>
            <a:endParaRPr b="0" lang="en-US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本機ではデータ書込みを行いませんので、データが削除されることはありません。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タイトル 1"/>
          <p:cNvSpPr txBox="1"/>
          <p:nvPr/>
        </p:nvSpPr>
        <p:spPr>
          <a:xfrm>
            <a:off x="495360" y="274680"/>
            <a:ext cx="8915040" cy="43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5.</a:t>
            </a:r>
            <a:r>
              <a:rPr b="0" i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(d) </a:t>
            </a: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読込中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/</a:t>
            </a: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書込中の操作 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</a:t>
            </a:r>
            <a:r>
              <a:rPr b="1" lang="en-US" sz="22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au</a:t>
            </a:r>
            <a:r>
              <a:rPr b="1" lang="ja-JP" sz="22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のガラケー</a:t>
            </a:r>
            <a:r>
              <a:rPr b="1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の場合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endParaRPr b="0" lang="en-US" sz="22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19" name="コンテンツ プレースホルダー 2"/>
          <p:cNvSpPr/>
          <p:nvPr/>
        </p:nvSpPr>
        <p:spPr>
          <a:xfrm>
            <a:off x="495360" y="851040"/>
            <a:ext cx="891504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au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ガラケーの場合、読み込み中に必要な操作はありません。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タイトル 1"/>
          <p:cNvSpPr txBox="1"/>
          <p:nvPr/>
        </p:nvSpPr>
        <p:spPr>
          <a:xfrm>
            <a:off x="495360" y="274680"/>
            <a:ext cx="8915040" cy="43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A.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主なエラーと対処方法</a:t>
            </a:r>
            <a:endParaRPr b="0" lang="en-US" sz="2200" spc="-1" strike="noStrike">
              <a:solidFill>
                <a:srgbClr val="000000"/>
              </a:solidFill>
              <a:latin typeface="Candara"/>
            </a:endParaRPr>
          </a:p>
        </p:txBody>
      </p:sp>
      <p:graphicFrame>
        <p:nvGraphicFramePr>
          <p:cNvPr id="121" name="表 3"/>
          <p:cNvGraphicFramePr/>
          <p:nvPr/>
        </p:nvGraphicFramePr>
        <p:xfrm>
          <a:off x="495360" y="882360"/>
          <a:ext cx="8915040" cy="1112040"/>
        </p:xfrm>
        <a:graphic>
          <a:graphicData uri="http://schemas.openxmlformats.org/drawingml/2006/table">
            <a:tbl>
              <a:tblPr/>
              <a:tblGrid>
                <a:gridCol w="4457520"/>
                <a:gridCol w="4457520"/>
              </a:tblGrid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ja-JP" sz="1400" spc="-1" strike="noStrike">
                          <a:solidFill>
                            <a:srgbClr val="ffffff"/>
                          </a:solidFill>
                          <a:latin typeface="メイリオ"/>
                          <a:ea typeface="メイリオ"/>
                        </a:rPr>
                        <a:t>エラーの内容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ja-JP" sz="1400" spc="-1" strike="noStrike">
                          <a:solidFill>
                            <a:srgbClr val="ffffff"/>
                          </a:solidFill>
                          <a:latin typeface="メイリオ"/>
                          <a:ea typeface="メイリオ"/>
                        </a:rPr>
                        <a:t>対処方法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携帯電話を接続しても、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[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読込中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]LED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または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[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書込中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]LED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が緑点滅のままで、点灯状態に変わらない。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『タイムアウトしました。』のエラーとなる。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携帯電話のロックを解除して、待受画面表示の状態にしてください。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Android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スマートフォンの場合、または、</a:t>
                      </a:r>
                      <a:r>
                        <a:rPr b="0" lang="ja-JP" sz="1400" spc="-1" strike="noStrike" u="sng">
                          <a:solidFill>
                            <a:srgbClr val="000000"/>
                          </a:solidFill>
                          <a:uFillTx/>
                          <a:latin typeface="メイリオ"/>
                          <a:ea typeface="メイリオ"/>
                        </a:rPr>
                        <a:t>ガラケーでも</a:t>
                      </a:r>
                      <a:r>
                        <a:rPr b="0" lang="en-US" sz="1400" spc="-1" strike="noStrike" u="sng">
                          <a:solidFill>
                            <a:srgbClr val="000000"/>
                          </a:solidFill>
                          <a:uFillTx/>
                          <a:latin typeface="メイリオ"/>
                          <a:ea typeface="メイリオ"/>
                        </a:rPr>
                        <a:t>4G LTE </a:t>
                      </a:r>
                      <a:r>
                        <a:rPr b="0" lang="ja-JP" sz="1400" spc="-1" strike="noStrike" u="sng">
                          <a:solidFill>
                            <a:srgbClr val="000000"/>
                          </a:solidFill>
                          <a:uFillTx/>
                          <a:latin typeface="メイリオ"/>
                          <a:ea typeface="メイリオ"/>
                        </a:rPr>
                        <a:t>ケータイ </a:t>
                      </a:r>
                      <a:r>
                        <a:rPr b="0" lang="en-US" sz="1400" spc="-1" strike="noStrike" u="sng">
                          <a:solidFill>
                            <a:srgbClr val="000000"/>
                          </a:solidFill>
                          <a:uFillTx/>
                          <a:latin typeface="メイリオ"/>
                          <a:ea typeface="メイリオ"/>
                        </a:rPr>
                        <a:t>(</a:t>
                      </a:r>
                      <a:r>
                        <a:rPr b="0" lang="ja-JP" sz="1400" spc="-1" strike="noStrike" u="sng">
                          <a:solidFill>
                            <a:srgbClr val="000000"/>
                          </a:solidFill>
                          <a:uFillTx/>
                          <a:latin typeface="メイリオ"/>
                          <a:ea typeface="メイリオ"/>
                        </a:rPr>
                        <a:t>ガラホ、</a:t>
                      </a:r>
                      <a:r>
                        <a:rPr b="0" lang="en-US" sz="1400" spc="-1" strike="noStrike" u="sng">
                          <a:solidFill>
                            <a:srgbClr val="000000"/>
                          </a:solidFill>
                          <a:uFillTx/>
                          <a:latin typeface="メイリオ"/>
                          <a:ea typeface="メイリオ"/>
                        </a:rPr>
                        <a:t>sp</a:t>
                      </a:r>
                      <a:r>
                        <a:rPr b="0" lang="ja-JP" sz="1400" spc="-1" strike="noStrike" u="sng">
                          <a:solidFill>
                            <a:srgbClr val="000000"/>
                          </a:solidFill>
                          <a:uFillTx/>
                          <a:latin typeface="メイリオ"/>
                          <a:ea typeface="メイリオ"/>
                        </a:rPr>
                        <a:t>モードケータイ など </a:t>
                      </a:r>
                      <a:r>
                        <a:rPr b="0" lang="en-US" sz="1400" spc="-1" strike="noStrike" u="sng">
                          <a:solidFill>
                            <a:srgbClr val="000000"/>
                          </a:solidFill>
                          <a:uFillTx/>
                          <a:latin typeface="メイリオ"/>
                          <a:ea typeface="メイリオ"/>
                        </a:rPr>
                        <a:t>Android</a:t>
                      </a:r>
                      <a:r>
                        <a:rPr b="0" lang="ja-JP" sz="1400" spc="-1" strike="noStrike" u="sng">
                          <a:solidFill>
                            <a:srgbClr val="000000"/>
                          </a:solidFill>
                          <a:uFillTx/>
                          <a:latin typeface="メイリオ"/>
                          <a:ea typeface="メイリオ"/>
                        </a:rPr>
                        <a:t>搭載機種</a:t>
                      </a:r>
                      <a:r>
                        <a:rPr b="0" lang="en-US" sz="1400" spc="-1" strike="noStrike" u="sng">
                          <a:solidFill>
                            <a:srgbClr val="000000"/>
                          </a:solidFill>
                          <a:uFillTx/>
                          <a:latin typeface="メイリオ"/>
                          <a:ea typeface="メイリオ"/>
                        </a:rPr>
                        <a:t>)</a:t>
                      </a:r>
                      <a:r>
                        <a:rPr b="0" lang="ja-JP" sz="1400" spc="-1" strike="noStrike" u="sng">
                          <a:solidFill>
                            <a:srgbClr val="000000"/>
                          </a:solidFill>
                          <a:uFillTx/>
                          <a:latin typeface="メイリオ"/>
                          <a:ea typeface="メイリオ"/>
                        </a:rPr>
                        <a:t>の場合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、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USB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デバッグが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ON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になっていることを確認してください。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(</a:t>
                      </a:r>
                      <a:r>
                        <a:rPr b="0" lang="ja-JP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「ご利用前の携帯電話の準備 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(Android (4G LTE </a:t>
                      </a:r>
                      <a:r>
                        <a:rPr b="0" lang="ja-JP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ケータイを含む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) </a:t>
                      </a:r>
                      <a:r>
                        <a:rPr b="0" lang="ja-JP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の場合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)</a:t>
                      </a:r>
                      <a:r>
                        <a:rPr b="0" lang="ja-JP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」を参照してください。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)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0"/>
                        </a:tabLst>
                      </a:pP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ガラケーの場合、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USB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接続設定が「通信モード」や「データ転送モード」になっていることを確認してください。 メモリカードリーダー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(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外部メモリ転送モード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)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では利用できません。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(</a:t>
                      </a:r>
                      <a:r>
                        <a:rPr b="0" lang="ja-JP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「ご利用前の携帯電話の準備 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(</a:t>
                      </a:r>
                      <a:r>
                        <a:rPr b="0" lang="ja-JP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フィーチャーフォンの場合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)</a:t>
                      </a:r>
                      <a:r>
                        <a:rPr b="0" lang="ja-JP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」を参照してください。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)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0"/>
                        </a:tabLst>
                      </a:pP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以上の対処方法をご確認いただいて、複数の携帯電話機種で症状が改善しない場合、携帯電話電話帳コピー機の故障が疑われます。 修理をご相談ください。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『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暗証番号が正しくありません。暗証番号を初期値に戻して再接続してください。』のエラーとなる。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au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ガラケーの場合、ロック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No.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を初期値の「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1234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」に一旦戻してから、再度実行してください。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(</a:t>
                      </a:r>
                      <a:r>
                        <a:rPr b="0" lang="ja-JP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「ご利用前の携帯電話の準備 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(au</a:t>
                      </a:r>
                      <a:r>
                        <a:rPr b="0" lang="ja-JP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ガラケーの場合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)</a:t>
                      </a:r>
                      <a:r>
                        <a:rPr b="0" lang="ja-JP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」を参照してください。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)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タイトル 1"/>
          <p:cNvSpPr txBox="1"/>
          <p:nvPr/>
        </p:nvSpPr>
        <p:spPr>
          <a:xfrm>
            <a:off x="495360" y="274680"/>
            <a:ext cx="8915040" cy="43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A.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主なエラーと対処方法 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</a:t>
            </a: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続き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endParaRPr b="0" lang="en-US" sz="2200" spc="-1" strike="noStrike">
              <a:solidFill>
                <a:srgbClr val="000000"/>
              </a:solidFill>
              <a:latin typeface="Candara"/>
            </a:endParaRPr>
          </a:p>
        </p:txBody>
      </p:sp>
      <p:graphicFrame>
        <p:nvGraphicFramePr>
          <p:cNvPr id="123" name="表 3"/>
          <p:cNvGraphicFramePr/>
          <p:nvPr/>
        </p:nvGraphicFramePr>
        <p:xfrm>
          <a:off x="495360" y="882360"/>
          <a:ext cx="8915040" cy="1112040"/>
        </p:xfrm>
        <a:graphic>
          <a:graphicData uri="http://schemas.openxmlformats.org/drawingml/2006/table">
            <a:tbl>
              <a:tblPr/>
              <a:tblGrid>
                <a:gridCol w="4457520"/>
                <a:gridCol w="4457520"/>
              </a:tblGrid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ja-JP" sz="1400" spc="-1" strike="noStrike">
                          <a:solidFill>
                            <a:srgbClr val="ffffff"/>
                          </a:solidFill>
                          <a:latin typeface="メイリオ"/>
                          <a:ea typeface="メイリオ"/>
                        </a:rPr>
                        <a:t>エラーの内容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ja-JP" sz="1400" spc="-1" strike="noStrike">
                          <a:solidFill>
                            <a:srgbClr val="ffffff"/>
                          </a:solidFill>
                          <a:latin typeface="メイリオ"/>
                          <a:ea typeface="メイリオ"/>
                        </a:rPr>
                        <a:t>対処方法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『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iPhone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のアドレス帳が外部サービスと同期されています。同期設定をオフにして、最初からやり直してください。』のエラーとなる。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iPhone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の場合、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iCloud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等のクラウドサービスと同期しているデータは読み込めません。 同期設定を一旦オフにしてから、再度実行してください。 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(</a:t>
                      </a:r>
                      <a:r>
                        <a:rPr b="0" lang="ja-JP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「ご利用前の携帯電話の準備 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(iPhone</a:t>
                      </a:r>
                      <a:r>
                        <a:rPr b="0" lang="ja-JP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の場合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)</a:t>
                      </a:r>
                      <a:r>
                        <a:rPr b="0" lang="ja-JP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」を参照してください。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)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iPhone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接続時に、『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iPhone 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の画面の、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[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信頼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]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ボタンを押してください。』のアナウンスが流れるが、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iPhone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の画面に「このコンピュータを信頼しますか」の画面が表示されない。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2018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年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9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月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21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以前に出荷された携帯電話電話帳コピー機をお使いの場合、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2018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年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9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月以降に発売された 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iPhone (iPhone XS, iPhone XR 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以降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)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に対応するために、ファームウェアのバージョンアップが必要です。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iPhone </a:t>
                      </a:r>
                      <a:r>
                        <a:rPr b="0" lang="ja-JP" sz="14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が監視対象とされている場合、その設定で「ほかのコンピュータとのペアリングを許可」をしていただく必要があります。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(Apple Configurator 2 </a:t>
                      </a:r>
                      <a:r>
                        <a:rPr b="0" lang="ja-JP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の場合、「準備」の手順にて「デバイスにほかのコンピュータとのペアリングを許可」のチェックを入れた状態し、プロファイルの制限で「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Configurator</a:t>
                      </a:r>
                      <a:r>
                        <a:rPr b="0" lang="ja-JP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以外のホストとのペアリングを許可」にチェックを入れた状態とする。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)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124" name="テキスト ボックス 4"/>
          <p:cNvSpPr/>
          <p:nvPr/>
        </p:nvSpPr>
        <p:spPr>
          <a:xfrm>
            <a:off x="1646280" y="5942160"/>
            <a:ext cx="65955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ja-JP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サポートページもご参照ください。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メイリオ"/>
                <a:ea typeface="メイリオ"/>
              </a:rPr>
              <a:t>https://www.reudo.co.jp/develop/mcbbox/support.shtml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タイトル 1"/>
          <p:cNvSpPr txBox="1"/>
          <p:nvPr/>
        </p:nvSpPr>
        <p:spPr>
          <a:xfrm>
            <a:off x="495360" y="274680"/>
            <a:ext cx="8915040" cy="43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1.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起動と準備</a:t>
            </a:r>
            <a:endParaRPr b="0" lang="en-US" sz="22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5" name="コンテンツ プレースホルダー 2"/>
          <p:cNvSpPr txBox="1"/>
          <p:nvPr/>
        </p:nvSpPr>
        <p:spPr>
          <a:xfrm>
            <a:off x="495360" y="851040"/>
            <a:ext cx="8915040" cy="3978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付属の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AC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アダプタを本体側面の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DC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ジャックに差し込み、コンセントと接続して、電源入れてください。</a:t>
            </a:r>
            <a:endParaRPr b="0" lang="en-US" sz="2000" spc="-1" strike="noStrike">
              <a:solidFill>
                <a:srgbClr val="000000"/>
              </a:solidFill>
              <a:latin typeface="メイリオ"/>
            </a:endParaRPr>
          </a:p>
          <a:p>
            <a:pPr lvl="1" marL="857160" indent="-4568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AC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アダプタはしっかりと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DC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ジャックに差し込んでください。</a:t>
            </a:r>
            <a:endParaRPr b="0" lang="en-US" sz="1600" spc="-1" strike="noStrike">
              <a:solidFill>
                <a:srgbClr val="000000"/>
              </a:solidFill>
              <a:latin typeface="メイリオ"/>
            </a:endParaRPr>
          </a:p>
          <a:p>
            <a:pPr lvl="1" marL="857160" indent="-4568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起動時には携帯電話を接続しないでください。</a:t>
            </a:r>
            <a:endParaRPr b="0" lang="en-US" sz="1600" spc="-1" strike="noStrike">
              <a:solidFill>
                <a:srgbClr val="000000"/>
              </a:solidFill>
              <a:latin typeface="メイリオ"/>
            </a:endParaRPr>
          </a:p>
          <a:p>
            <a:pPr lvl="1" marL="857160" indent="-4568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本機には電源スイッチはありませんので、電源を接続すると起動します。</a:t>
            </a:r>
            <a:endParaRPr b="0" lang="en-US" sz="1600" spc="-1" strike="noStrike">
              <a:solidFill>
                <a:srgbClr val="000000"/>
              </a:solidFill>
              <a:latin typeface="メイリオ"/>
            </a:endParaRPr>
          </a:p>
          <a:p>
            <a:pPr lvl="1" marL="857160" indent="-4568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電源を接続すると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[POWER]LED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が緑点灯します。 その後約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20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秒で起動が完了し、『準備が完了しました。』の音声ガイダンスとともに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[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読込中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]LED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が橙点灯になります。</a:t>
            </a:r>
            <a:endParaRPr b="0" lang="en-US" sz="1600" spc="-1" strike="noStrike">
              <a:solidFill>
                <a:srgbClr val="000000"/>
              </a:solidFill>
              <a:latin typeface="メイリオ"/>
            </a:endParaRPr>
          </a:p>
        </p:txBody>
      </p:sp>
      <p:pic>
        <p:nvPicPr>
          <p:cNvPr id="46" name="図 3" descr=""/>
          <p:cNvPicPr/>
          <p:nvPr/>
        </p:nvPicPr>
        <p:blipFill>
          <a:blip r:embed="rId1"/>
          <a:stretch/>
        </p:blipFill>
        <p:spPr>
          <a:xfrm>
            <a:off x="3771360" y="3341160"/>
            <a:ext cx="2379960" cy="2723040"/>
          </a:xfrm>
          <a:prstGeom prst="rect">
            <a:avLst/>
          </a:prstGeom>
          <a:ln w="0">
            <a:noFill/>
          </a:ln>
        </p:spPr>
      </p:pic>
      <p:sp>
        <p:nvSpPr>
          <p:cNvPr id="47" name="コンテンツ プレースホルダー 2"/>
          <p:cNvSpPr/>
          <p:nvPr/>
        </p:nvSpPr>
        <p:spPr>
          <a:xfrm>
            <a:off x="495360" y="6086520"/>
            <a:ext cx="8915040" cy="3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LAN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ポートはメンテナンス用です。 通常は使用しません。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 1"/>
          <p:cNvSpPr txBox="1"/>
          <p:nvPr/>
        </p:nvSpPr>
        <p:spPr>
          <a:xfrm>
            <a:off x="495360" y="274680"/>
            <a:ext cx="8915040" cy="43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2.</a:t>
            </a:r>
            <a:r>
              <a:rPr b="0" i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(a)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ご利用前の携帯電話の準備 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</a:t>
            </a:r>
            <a:r>
              <a:rPr b="1" lang="en-US" sz="22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iPhone</a:t>
            </a:r>
            <a:r>
              <a:rPr b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1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の場合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endParaRPr b="0" lang="en-US" sz="22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9" name="コンテンツ プレースホルダー 2"/>
          <p:cNvSpPr txBox="1"/>
          <p:nvPr/>
        </p:nvSpPr>
        <p:spPr>
          <a:xfrm>
            <a:off x="495360" y="851040"/>
            <a:ext cx="8915040" cy="3978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iPhone 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の連絡先を 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iCloud 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と同期している場合は、一時的に同期をオフにしてください。</a:t>
            </a:r>
            <a:endParaRPr b="0" lang="en-US" sz="2000" spc="-1" strike="noStrike">
              <a:solidFill>
                <a:srgbClr val="000000"/>
              </a:solidFill>
              <a:latin typeface="メイリオ"/>
            </a:endParaRPr>
          </a:p>
          <a:p>
            <a:pPr lvl="1" marL="743040" indent="-2854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メイリオ"/>
                <a:ea typeface="メイリオ"/>
              </a:rPr>
              <a:t>iCloud </a:t>
            </a:r>
            <a:r>
              <a:rPr b="0" lang="ja-JP" sz="14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を利用していない場合</a:t>
            </a:r>
            <a:r>
              <a:rPr b="0" lang="en-US" sz="1400" spc="-1" strike="noStrike">
                <a:solidFill>
                  <a:srgbClr val="000000"/>
                </a:solidFill>
                <a:latin typeface="メイリオ"/>
                <a:ea typeface="メイリオ"/>
              </a:rPr>
              <a:t>(Apple ID </a:t>
            </a:r>
            <a:r>
              <a:rPr b="0" lang="ja-JP" sz="14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を登録していない場合</a:t>
            </a:r>
            <a:r>
              <a:rPr b="0" lang="en-US" sz="14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r>
              <a:rPr b="0" lang="ja-JP" sz="14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は、この手順は不要です。</a:t>
            </a:r>
            <a:endParaRPr b="0" lang="en-US" sz="14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50" name="コンテンツ プレースホルダー 2"/>
          <p:cNvSpPr/>
          <p:nvPr/>
        </p:nvSpPr>
        <p:spPr>
          <a:xfrm>
            <a:off x="495360" y="2013480"/>
            <a:ext cx="891504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457200" indent="-4568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ndara"/>
              <a:buAutoNum type="arabicPeriod"/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「設定」から、表示されている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Apple ID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アカウント を選択</a:t>
            </a:r>
            <a:endParaRPr b="0" lang="en-US" sz="16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ndara"/>
              <a:buAutoNum type="arabicPeriod"/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「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iCloud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」を選択</a:t>
            </a:r>
            <a:endParaRPr b="0" lang="en-US" sz="16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ndara"/>
              <a:buAutoNum type="arabicPeriod"/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「連絡先」のスイッチを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OFF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に変更</a:t>
            </a:r>
            <a:endParaRPr b="0" lang="en-US" sz="16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ndara"/>
              <a:buAutoNum type="arabicPeriod"/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以前同期した 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iCloud 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連絡先は「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iPhone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に残す」を選択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51" name="コンテンツ プレースホルダー 2"/>
          <p:cNvSpPr/>
          <p:nvPr/>
        </p:nvSpPr>
        <p:spPr>
          <a:xfrm>
            <a:off x="495360" y="6086520"/>
            <a:ext cx="8915040" cy="3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"/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本機の利用が完了したら、設定を元に戻してください。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52" name="図 4" descr="名称未設定.png"/>
          <p:cNvPicPr/>
          <p:nvPr/>
        </p:nvPicPr>
        <p:blipFill>
          <a:blip r:embed="rId1"/>
          <a:stretch/>
        </p:blipFill>
        <p:spPr>
          <a:xfrm>
            <a:off x="1651320" y="3238560"/>
            <a:ext cx="6613920" cy="284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タイトル 1"/>
          <p:cNvSpPr txBox="1"/>
          <p:nvPr/>
        </p:nvSpPr>
        <p:spPr>
          <a:xfrm>
            <a:off x="495360" y="274680"/>
            <a:ext cx="8915040" cy="43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25000"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2.</a:t>
            </a:r>
            <a:r>
              <a:rPr b="0" i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(b)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ご利用前の携帯電話の準備 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</a:t>
            </a:r>
            <a:r>
              <a:rPr b="1" lang="en-US" sz="22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Android</a:t>
            </a:r>
            <a:r>
              <a:rPr b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(4G LTE </a:t>
            </a:r>
            <a:r>
              <a:rPr b="1" lang="ja-JP" sz="18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ケータイを含む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) </a:t>
            </a:r>
            <a:r>
              <a:rPr b="1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の場合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endParaRPr b="0" lang="en-US" sz="22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54" name="コンテンツ プレースホルダー 2"/>
          <p:cNvSpPr/>
          <p:nvPr/>
        </p:nvSpPr>
        <p:spPr>
          <a:xfrm>
            <a:off x="495360" y="851040"/>
            <a:ext cx="8915040" cy="92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USB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デバッグを有効にしてください。</a:t>
            </a:r>
            <a:endParaRPr b="0" lang="en-US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ja-JP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「</a:t>
            </a:r>
            <a:r>
              <a:rPr b="1" lang="en-US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4G LTE </a:t>
            </a:r>
            <a:r>
              <a:rPr b="1" lang="ja-JP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ケータイ」</a:t>
            </a:r>
            <a:r>
              <a:rPr b="1" lang="en-US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「ガラホ」や「</a:t>
            </a:r>
            <a:r>
              <a:rPr b="1" lang="en-US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sp</a:t>
            </a:r>
            <a:r>
              <a:rPr b="1" lang="ja-JP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モードケータイ」</a:t>
            </a:r>
            <a:r>
              <a:rPr b="1" lang="en-US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)</a:t>
            </a:r>
            <a:r>
              <a:rPr b="1" lang="ja-JP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など、折り畳みタイプでも　</a:t>
            </a:r>
            <a:r>
              <a:rPr b="1" lang="en-US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Android </a:t>
            </a:r>
            <a:r>
              <a:rPr b="1" lang="ja-JP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搭載機種の場合は、この準備が必要です。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55" name="コンテンツ プレースホルダー 2"/>
          <p:cNvSpPr/>
          <p:nvPr/>
        </p:nvSpPr>
        <p:spPr>
          <a:xfrm>
            <a:off x="495360" y="1816200"/>
            <a:ext cx="8915040" cy="158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457200" indent="-4568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ndara"/>
              <a:buAutoNum type="arabicPeriod"/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「設定」 から 「端末情報」または「デバイス情報」 を選択</a:t>
            </a:r>
            <a:endParaRPr b="0" lang="en-US" sz="16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ndara"/>
              <a:buAutoNum type="arabicPeriod"/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「ビルド番号」を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7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回続けてタップ</a:t>
            </a:r>
            <a:endParaRPr b="0" lang="en-US" sz="16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ndara"/>
              <a:buAutoNum type="arabicPeriod"/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「設定」に「開発者向けオプション」のメニューが追加されるので、それを選択</a:t>
            </a:r>
            <a:endParaRPr b="0" lang="en-US" sz="1600" spc="-1" strike="noStrike">
              <a:latin typeface="Arial"/>
            </a:endParaRPr>
          </a:p>
          <a:p>
            <a:pPr marL="39996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ja-JP" sz="12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「設定」に「開発者向けオプション」が見つからない場合は、「設定」の中の「その他の設定」や「詳細設定」、または「設定」の中の「システム」や「システム」内の「詳細設定」などから探してください。 </a:t>
            </a:r>
            <a:r>
              <a:rPr b="0" lang="en-US" sz="1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</a:t>
            </a:r>
            <a:r>
              <a:rPr b="0" lang="ja-JP" sz="1200" spc="-1" strike="noStrike">
                <a:solidFill>
                  <a:srgbClr val="000000"/>
                </a:solidFill>
                <a:latin typeface="メイリオ"/>
                <a:ea typeface="メイリオ"/>
              </a:rPr>
              <a:t>機種によります。</a:t>
            </a:r>
            <a:r>
              <a:rPr b="0" lang="en-US" sz="12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endParaRPr b="0" lang="en-US" sz="1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ndara"/>
              <a:buAutoNum type="arabicPeriod"/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「開発者向けオプション」を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ON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にし、「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USB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デバッグ」を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ON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にする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56" name="コンテンツ プレースホルダー 2"/>
          <p:cNvSpPr/>
          <p:nvPr/>
        </p:nvSpPr>
        <p:spPr>
          <a:xfrm>
            <a:off x="495360" y="6222240"/>
            <a:ext cx="8915040" cy="3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"/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本機の利用が完了したら、この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USB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デバッグの設定を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OFF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に戻してください。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1685160" y="3485160"/>
            <a:ext cx="6514200" cy="263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タイトル 1"/>
          <p:cNvSpPr txBox="1"/>
          <p:nvPr/>
        </p:nvSpPr>
        <p:spPr>
          <a:xfrm>
            <a:off x="495360" y="274680"/>
            <a:ext cx="8915040" cy="43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25000"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2.</a:t>
            </a:r>
            <a:r>
              <a:rPr b="0" i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(c)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ご利用前の携帯電話の準備 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</a:t>
            </a:r>
            <a:r>
              <a:rPr b="1" lang="ja-JP" sz="22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ドコモ</a:t>
            </a:r>
            <a:r>
              <a:rPr b="1" lang="en-US" sz="22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/SoftBank</a:t>
            </a:r>
            <a:r>
              <a:rPr b="1" lang="ja-JP" sz="22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のガラケー</a:t>
            </a:r>
            <a:r>
              <a:rPr b="1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の場合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endParaRPr b="0" lang="en-US" sz="22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59" name="コンテンツ プレースホルダー 2"/>
          <p:cNvSpPr/>
          <p:nvPr/>
        </p:nvSpPr>
        <p:spPr>
          <a:xfrm>
            <a:off x="495360" y="851040"/>
            <a:ext cx="891504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ドコモおよび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SoftBank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のガラケーの場合、ご利用前に必要な準備はありません。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0" name="コンテンツ プレースホルダー 2"/>
          <p:cNvSpPr/>
          <p:nvPr/>
        </p:nvSpPr>
        <p:spPr>
          <a:xfrm>
            <a:off x="495360" y="1588680"/>
            <a:ext cx="8915040" cy="15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本機との接続時に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USB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接続の設定画面が表示された場合は、「通信モード」「データ通信モード」「データ転送モード」などを選択してください。</a:t>
            </a:r>
            <a:endParaRPr b="0" lang="en-US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「メモリカードリーダーモード」や「外部メモリ転送モード」などのメモリカードを読み書きする機能は選択しないでください。 本機では認識できません。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タイトル 1"/>
          <p:cNvSpPr txBox="1"/>
          <p:nvPr/>
        </p:nvSpPr>
        <p:spPr>
          <a:xfrm>
            <a:off x="495360" y="274680"/>
            <a:ext cx="8915040" cy="43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2.</a:t>
            </a:r>
            <a:r>
              <a:rPr b="0" i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(d)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ご利用前の携帯電話の準備 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</a:t>
            </a:r>
            <a:r>
              <a:rPr b="1" lang="en-US" sz="22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au</a:t>
            </a:r>
            <a:r>
              <a:rPr b="1" lang="ja-JP" sz="22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のガラケー</a:t>
            </a:r>
            <a:r>
              <a:rPr b="1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の場合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endParaRPr b="0" lang="en-US" sz="22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2" name="コンテンツ プレースホルダー 2"/>
          <p:cNvSpPr/>
          <p:nvPr/>
        </p:nvSpPr>
        <p:spPr>
          <a:xfrm>
            <a:off x="495360" y="851040"/>
            <a:ext cx="891504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携帯電話のロック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No.(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ロックナンバー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を変更されている場合、初期値の「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1234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」に戻してください。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3" name="コンテンツ プレースホルダー 2"/>
          <p:cNvSpPr/>
          <p:nvPr/>
        </p:nvSpPr>
        <p:spPr>
          <a:xfrm>
            <a:off x="495360" y="6086520"/>
            <a:ext cx="8915040" cy="3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"/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本機の利用が完了したら、ご利用されていたロック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No.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に戻してください。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4" name="コンテンツ プレースホルダー 2"/>
          <p:cNvSpPr/>
          <p:nvPr/>
        </p:nvSpPr>
        <p:spPr>
          <a:xfrm>
            <a:off x="495360" y="1588680"/>
            <a:ext cx="8915040" cy="15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本機との接続時に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USB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接続の設定画面が表示された場合は、「通信モード」「データ通信モード」「データ転送モード」などを選択してください。</a:t>
            </a:r>
            <a:endParaRPr b="0" lang="en-US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「メモリカードリーダーモード」や「外部メモリ転送モード」などのメモリカードを読み書きする機能は選択しないでください。 本機では認識できません。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タイトル 1"/>
          <p:cNvSpPr txBox="1"/>
          <p:nvPr/>
        </p:nvSpPr>
        <p:spPr>
          <a:xfrm>
            <a:off x="495360" y="274680"/>
            <a:ext cx="8915040" cy="43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3.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読み込み</a:t>
            </a:r>
            <a:endParaRPr b="0" lang="en-US" sz="22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66" name="図 4" descr=""/>
          <p:cNvPicPr/>
          <p:nvPr/>
        </p:nvPicPr>
        <p:blipFill>
          <a:blip r:embed="rId1"/>
          <a:stretch/>
        </p:blipFill>
        <p:spPr>
          <a:xfrm>
            <a:off x="6559920" y="719280"/>
            <a:ext cx="2850480" cy="347040"/>
          </a:xfrm>
          <a:prstGeom prst="rect">
            <a:avLst/>
          </a:prstGeom>
          <a:ln w="0">
            <a:noFill/>
          </a:ln>
        </p:spPr>
      </p:pic>
      <p:sp>
        <p:nvSpPr>
          <p:cNvPr id="67" name="コンテンツ プレースホルダー 2"/>
          <p:cNvSpPr/>
          <p:nvPr/>
        </p:nvSpPr>
        <p:spPr>
          <a:xfrm>
            <a:off x="495360" y="720000"/>
            <a:ext cx="606420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『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読込元の携帯電話を接続してください。』の音声ガイダンスとともに、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[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読込中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]LED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が緑点滅します。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8" name="コンテンツ プレースホルダー 2"/>
          <p:cNvSpPr/>
          <p:nvPr/>
        </p:nvSpPr>
        <p:spPr>
          <a:xfrm>
            <a:off x="495360" y="1699920"/>
            <a:ext cx="606420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携帯電話の</a:t>
            </a:r>
            <a:r>
              <a:rPr b="1" lang="ja-JP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ロックを解除して待受画面を表示した状態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で、</a:t>
            </a:r>
            <a:r>
              <a:rPr b="1" lang="ja-JP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読込元</a:t>
            </a:r>
            <a:r>
              <a:rPr b="1" lang="en-US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コピー元</a:t>
            </a:r>
            <a:r>
              <a:rPr b="1" lang="en-US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)</a:t>
            </a:r>
            <a:r>
              <a:rPr b="1" lang="ja-JP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の携帯電話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を、本体側面の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USB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ポートに適切なケーブルを使って接続してください。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69" name="図 9" descr=""/>
          <p:cNvPicPr/>
          <p:nvPr/>
        </p:nvPicPr>
        <p:blipFill>
          <a:blip r:embed="rId2"/>
          <a:stretch/>
        </p:blipFill>
        <p:spPr>
          <a:xfrm>
            <a:off x="6559920" y="2925720"/>
            <a:ext cx="2850480" cy="354600"/>
          </a:xfrm>
          <a:prstGeom prst="rect">
            <a:avLst/>
          </a:prstGeom>
          <a:ln w="0">
            <a:noFill/>
          </a:ln>
        </p:spPr>
      </p:pic>
      <p:sp>
        <p:nvSpPr>
          <p:cNvPr id="70" name="コンテンツ プレースホルダー 2"/>
          <p:cNvSpPr/>
          <p:nvPr/>
        </p:nvSpPr>
        <p:spPr>
          <a:xfrm>
            <a:off x="495360" y="2925720"/>
            <a:ext cx="606420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携帯電話が正しく接続されると、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[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読込中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]LED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が緑点灯となり、読み込みが始まります。 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(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読込中は真ん中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3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つの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LED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が順番に橙点滅します。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71" name="コンテンツ プレースホルダー 2"/>
          <p:cNvSpPr/>
          <p:nvPr/>
        </p:nvSpPr>
        <p:spPr>
          <a:xfrm>
            <a:off x="495360" y="3967200"/>
            <a:ext cx="891504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携帯電話の種類によって、読込中に携帯電話の操作が必要です。音声ガイダンスに従って操作してください。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(5. 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以降のページに説明します。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72" name="下矢印 17"/>
          <p:cNvSpPr/>
          <p:nvPr/>
        </p:nvSpPr>
        <p:spPr>
          <a:xfrm>
            <a:off x="3169080" y="1304640"/>
            <a:ext cx="727200" cy="394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3" name="下矢印 19"/>
          <p:cNvSpPr/>
          <p:nvPr/>
        </p:nvSpPr>
        <p:spPr>
          <a:xfrm>
            <a:off x="3169080" y="2530800"/>
            <a:ext cx="727200" cy="394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4" name="下矢印 20"/>
          <p:cNvSpPr/>
          <p:nvPr/>
        </p:nvSpPr>
        <p:spPr>
          <a:xfrm>
            <a:off x="3169080" y="3559320"/>
            <a:ext cx="727200" cy="394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5" name="コンテンツ プレースホルダー 2"/>
          <p:cNvSpPr/>
          <p:nvPr/>
        </p:nvSpPr>
        <p:spPr>
          <a:xfrm>
            <a:off x="495360" y="4947120"/>
            <a:ext cx="606420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読み込みが完了すると、真ん中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3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つの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LED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が点滅から点灯に変わり、『読み込みが完了しました。読込元の携帯電話を取り外し、書込先の携帯電話を接続してください。』の音声ガイダンスが流れます。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76" name="図 22" descr=""/>
          <p:cNvPicPr/>
          <p:nvPr/>
        </p:nvPicPr>
        <p:blipFill>
          <a:blip r:embed="rId3"/>
          <a:stretch/>
        </p:blipFill>
        <p:spPr>
          <a:xfrm>
            <a:off x="6559920" y="4947120"/>
            <a:ext cx="2850480" cy="347760"/>
          </a:xfrm>
          <a:prstGeom prst="rect">
            <a:avLst/>
          </a:prstGeom>
          <a:ln w="0">
            <a:noFill/>
          </a:ln>
        </p:spPr>
      </p:pic>
      <p:sp>
        <p:nvSpPr>
          <p:cNvPr id="77" name="コンテンツ プレースホルダー 2"/>
          <p:cNvSpPr/>
          <p:nvPr/>
        </p:nvSpPr>
        <p:spPr>
          <a:xfrm>
            <a:off x="495360" y="6260400"/>
            <a:ext cx="8915040" cy="3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読込元の携帯電話を取り外してください。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([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読込中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]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の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LED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と真ん中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3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つの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LED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が消灯します。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78" name="下矢印 24"/>
          <p:cNvSpPr/>
          <p:nvPr/>
        </p:nvSpPr>
        <p:spPr>
          <a:xfrm>
            <a:off x="3169080" y="4551840"/>
            <a:ext cx="727200" cy="394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" name="下矢印 25"/>
          <p:cNvSpPr/>
          <p:nvPr/>
        </p:nvSpPr>
        <p:spPr>
          <a:xfrm>
            <a:off x="3169080" y="5826600"/>
            <a:ext cx="727200" cy="394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grpSp>
        <p:nvGrpSpPr>
          <p:cNvPr id="80" name="図形グループ 7"/>
          <p:cNvGrpSpPr/>
          <p:nvPr/>
        </p:nvGrpSpPr>
        <p:grpSpPr>
          <a:xfrm>
            <a:off x="6575400" y="1527120"/>
            <a:ext cx="2835000" cy="1172880"/>
            <a:chOff x="6575400" y="1527120"/>
            <a:chExt cx="2835000" cy="1172880"/>
          </a:xfrm>
        </p:grpSpPr>
        <p:pic>
          <p:nvPicPr>
            <p:cNvPr id="81" name="図 3" descr=""/>
            <p:cNvPicPr/>
            <p:nvPr/>
          </p:nvPicPr>
          <p:blipFill>
            <a:blip r:embed="rId4"/>
            <a:stretch/>
          </p:blipFill>
          <p:spPr>
            <a:xfrm>
              <a:off x="6720120" y="1527120"/>
              <a:ext cx="2690280" cy="1172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2" name="テキスト ボックス 2"/>
            <p:cNvSpPr/>
            <p:nvPr/>
          </p:nvSpPr>
          <p:spPr>
            <a:xfrm>
              <a:off x="6575400" y="1824840"/>
              <a:ext cx="71604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ja-JP" sz="1400" spc="-1" strike="noStrike">
                  <a:solidFill>
                    <a:srgbClr val="ff0000"/>
                  </a:solidFill>
                  <a:latin typeface="メイリオ"/>
                  <a:ea typeface="メイリオ"/>
                </a:rPr>
                <a:t>読込元</a:t>
              </a:r>
              <a:endParaRPr b="0" lang="en-US" sz="1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タイトル 1"/>
          <p:cNvSpPr txBox="1"/>
          <p:nvPr/>
        </p:nvSpPr>
        <p:spPr>
          <a:xfrm>
            <a:off x="495360" y="274680"/>
            <a:ext cx="8915040" cy="43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4.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書き込み</a:t>
            </a:r>
            <a:endParaRPr b="0" lang="en-US" sz="22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4" name="コンテンツ プレースホルダー 2"/>
          <p:cNvSpPr/>
          <p:nvPr/>
        </p:nvSpPr>
        <p:spPr>
          <a:xfrm>
            <a:off x="495360" y="720000"/>
            <a:ext cx="606420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読み込み後に読込元の携帯電話を取り外すと、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[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書込中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]LED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が点滅します。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85" name="コンテンツ プレースホルダー 2"/>
          <p:cNvSpPr/>
          <p:nvPr/>
        </p:nvSpPr>
        <p:spPr>
          <a:xfrm>
            <a:off x="495360" y="1530000"/>
            <a:ext cx="606420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携帯電話の</a:t>
            </a:r>
            <a:r>
              <a:rPr b="1" lang="ja-JP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ロックを解除して待受画面を表示した状態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で、</a:t>
            </a:r>
            <a:r>
              <a:rPr b="1" lang="ja-JP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書込先</a:t>
            </a:r>
            <a:r>
              <a:rPr b="1" lang="en-US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コピー先</a:t>
            </a:r>
            <a:r>
              <a:rPr b="1" lang="en-US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)</a:t>
            </a:r>
            <a:r>
              <a:rPr b="1" lang="ja-JP" sz="16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の携帯電話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を、本体側面の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USB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ポートに適切なケーブルを使って接続してください。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86" name="コンテンツ プレースホルダー 2"/>
          <p:cNvSpPr/>
          <p:nvPr/>
        </p:nvSpPr>
        <p:spPr>
          <a:xfrm>
            <a:off x="495360" y="2756160"/>
            <a:ext cx="606420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携帯電話が正しく接続されると、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[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書込中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]LED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が緑点灯となり、書き込みが始まります。 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(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書込中は真ん中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3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つの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LED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が順番に橙点滅します。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87" name="コンテンツ プレースホルダー 2"/>
          <p:cNvSpPr/>
          <p:nvPr/>
        </p:nvSpPr>
        <p:spPr>
          <a:xfrm>
            <a:off x="495360" y="3797280"/>
            <a:ext cx="891504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携帯電話の種類によって、書込中に携帯電話の操作が必要です。音声ガイダンスに従って操作してください。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(5. 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以降のページに説明します。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88" name="下矢印 17"/>
          <p:cNvSpPr/>
          <p:nvPr/>
        </p:nvSpPr>
        <p:spPr>
          <a:xfrm>
            <a:off x="3169080" y="1134720"/>
            <a:ext cx="727200" cy="394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9" name="下矢印 19"/>
          <p:cNvSpPr/>
          <p:nvPr/>
        </p:nvSpPr>
        <p:spPr>
          <a:xfrm>
            <a:off x="3169080" y="2360880"/>
            <a:ext cx="727200" cy="394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0" name="下矢印 20"/>
          <p:cNvSpPr/>
          <p:nvPr/>
        </p:nvSpPr>
        <p:spPr>
          <a:xfrm>
            <a:off x="3169080" y="3389400"/>
            <a:ext cx="727200" cy="394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1" name="コンテンツ プレースホルダー 2"/>
          <p:cNvSpPr/>
          <p:nvPr/>
        </p:nvSpPr>
        <p:spPr>
          <a:xfrm>
            <a:off x="495360" y="4777200"/>
            <a:ext cx="606420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書き込みが完了すると、真ん中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3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つの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LED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が点滅から点灯に変わり、『書き込みが完了しました。書込先の携帯電話を取り外してください。』の音声ガイダンスが流れます。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92" name="コンテンツ プレースホルダー 2"/>
          <p:cNvSpPr/>
          <p:nvPr/>
        </p:nvSpPr>
        <p:spPr>
          <a:xfrm>
            <a:off x="495360" y="6028920"/>
            <a:ext cx="8915040" cy="61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書込先の携帯電話を取り外して、作業は完了です。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真ん中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3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つの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LED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が消え、『コピーが完了しました。』の音声ガイダンスが流れます。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93" name="下矢印 24"/>
          <p:cNvSpPr/>
          <p:nvPr/>
        </p:nvSpPr>
        <p:spPr>
          <a:xfrm>
            <a:off x="3169080" y="4381920"/>
            <a:ext cx="727200" cy="394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4" name="下矢印 25"/>
          <p:cNvSpPr/>
          <p:nvPr/>
        </p:nvSpPr>
        <p:spPr>
          <a:xfrm>
            <a:off x="3169080" y="5608080"/>
            <a:ext cx="727200" cy="394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5" name="図 18" descr="名称未設定2.png"/>
          <p:cNvPicPr/>
          <p:nvPr/>
        </p:nvPicPr>
        <p:blipFill>
          <a:blip r:embed="rId1"/>
          <a:stretch/>
        </p:blipFill>
        <p:spPr>
          <a:xfrm>
            <a:off x="6559920" y="719280"/>
            <a:ext cx="2846520" cy="353520"/>
          </a:xfrm>
          <a:prstGeom prst="rect">
            <a:avLst/>
          </a:prstGeom>
          <a:ln w="0">
            <a:noFill/>
          </a:ln>
        </p:spPr>
      </p:pic>
      <p:pic>
        <p:nvPicPr>
          <p:cNvPr id="96" name="図 26" descr="名称未設定3.png"/>
          <p:cNvPicPr/>
          <p:nvPr/>
        </p:nvPicPr>
        <p:blipFill>
          <a:blip r:embed="rId2"/>
          <a:stretch/>
        </p:blipFill>
        <p:spPr>
          <a:xfrm>
            <a:off x="6559920" y="2756160"/>
            <a:ext cx="2854080" cy="360000"/>
          </a:xfrm>
          <a:prstGeom prst="rect">
            <a:avLst/>
          </a:prstGeom>
          <a:ln w="0">
            <a:noFill/>
          </a:ln>
        </p:spPr>
      </p:pic>
      <p:pic>
        <p:nvPicPr>
          <p:cNvPr id="97" name="図 2" descr="名称未設定3 3.png"/>
          <p:cNvPicPr/>
          <p:nvPr/>
        </p:nvPicPr>
        <p:blipFill>
          <a:blip r:embed="rId3"/>
          <a:stretch/>
        </p:blipFill>
        <p:spPr>
          <a:xfrm>
            <a:off x="6542640" y="4777200"/>
            <a:ext cx="2863440" cy="361080"/>
          </a:xfrm>
          <a:prstGeom prst="rect">
            <a:avLst/>
          </a:prstGeom>
          <a:ln w="0">
            <a:noFill/>
          </a:ln>
        </p:spPr>
      </p:pic>
      <p:grpSp>
        <p:nvGrpSpPr>
          <p:cNvPr id="98" name="図形グループ 4"/>
          <p:cNvGrpSpPr/>
          <p:nvPr/>
        </p:nvGrpSpPr>
        <p:grpSpPr>
          <a:xfrm>
            <a:off x="6575400" y="1357200"/>
            <a:ext cx="2835000" cy="1172880"/>
            <a:chOff x="6575400" y="1357200"/>
            <a:chExt cx="2835000" cy="1172880"/>
          </a:xfrm>
        </p:grpSpPr>
        <p:pic>
          <p:nvPicPr>
            <p:cNvPr id="99" name="図 3" descr=""/>
            <p:cNvPicPr/>
            <p:nvPr/>
          </p:nvPicPr>
          <p:blipFill>
            <a:blip r:embed="rId4"/>
            <a:stretch/>
          </p:blipFill>
          <p:spPr>
            <a:xfrm>
              <a:off x="6720120" y="1357200"/>
              <a:ext cx="2690280" cy="1172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0" name="テキスト ボックス 22"/>
            <p:cNvSpPr/>
            <p:nvPr/>
          </p:nvSpPr>
          <p:spPr>
            <a:xfrm>
              <a:off x="6575400" y="1664280"/>
              <a:ext cx="71604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ja-JP" sz="1400" spc="-1" strike="noStrike">
                  <a:solidFill>
                    <a:srgbClr val="ff0000"/>
                  </a:solidFill>
                  <a:latin typeface="メイリオ"/>
                  <a:ea typeface="メイリオ"/>
                </a:rPr>
                <a:t>書込先</a:t>
              </a:r>
              <a:endParaRPr b="0" lang="en-US" sz="1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タイトル 1"/>
          <p:cNvSpPr txBox="1"/>
          <p:nvPr/>
        </p:nvSpPr>
        <p:spPr>
          <a:xfrm>
            <a:off x="495360" y="274680"/>
            <a:ext cx="8915040" cy="43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5.</a:t>
            </a:r>
            <a:r>
              <a:rPr b="0" i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(a)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0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読込中／書込中の操作 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(</a:t>
            </a:r>
            <a:r>
              <a:rPr b="1" lang="en-US" sz="2200" spc="-1" strike="noStrike" u="sng">
                <a:solidFill>
                  <a:srgbClr val="000000"/>
                </a:solidFill>
                <a:uFillTx/>
                <a:latin typeface="メイリオ"/>
                <a:ea typeface="メイリオ"/>
              </a:rPr>
              <a:t>iPhone</a:t>
            </a:r>
            <a:r>
              <a:rPr b="1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b="1" lang="ja-JP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の場合</a:t>
            </a:r>
            <a:r>
              <a:rPr b="0" lang="en-US" sz="2200" spc="-1" strike="noStrike">
                <a:solidFill>
                  <a:srgbClr val="000000"/>
                </a:solidFill>
                <a:latin typeface="メイリオ"/>
                <a:ea typeface="メイリオ"/>
              </a:rPr>
              <a:t>)</a:t>
            </a:r>
            <a:endParaRPr b="0" lang="en-US" sz="22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02" name="コンテンツ プレースホルダー 2"/>
          <p:cNvSpPr txBox="1"/>
          <p:nvPr/>
        </p:nvSpPr>
        <p:spPr>
          <a:xfrm>
            <a:off x="495360" y="851040"/>
            <a:ext cx="8915040" cy="3978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「このコンピュータを信頼しますか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?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」と表示されたら、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[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信頼</a:t>
            </a:r>
            <a:r>
              <a:rPr b="0" lang="en-US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]</a:t>
            </a:r>
            <a:r>
              <a:rPr b="0" lang="ja-JP" sz="2000" spc="-1" strike="noStrike">
                <a:solidFill>
                  <a:srgbClr val="000000"/>
                </a:solidFill>
                <a:latin typeface="メイリオ"/>
                <a:ea typeface="メイリオ"/>
              </a:rPr>
              <a:t>を押してください。</a:t>
            </a:r>
            <a:endParaRPr b="0" lang="en-US" sz="2000" spc="-1" strike="noStrike">
              <a:solidFill>
                <a:srgbClr val="000000"/>
              </a:solidFill>
              <a:latin typeface="メイリオ"/>
            </a:endParaRPr>
          </a:p>
          <a:p>
            <a:pPr marL="4572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パスコードを設定している場合は、続けてパスコードの入力を求められますので、パスコードを入力してください。</a:t>
            </a:r>
            <a:endParaRPr b="0" lang="en-US" sz="1600" spc="-1" strike="noStrike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103" name="コンテンツ プレースホルダー 2"/>
          <p:cNvSpPr/>
          <p:nvPr/>
        </p:nvSpPr>
        <p:spPr>
          <a:xfrm>
            <a:off x="495360" y="5556600"/>
            <a:ext cx="891504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"/>
            </a:pP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この操作が必要な場合、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『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iPhone 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の画面の、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[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信頼</a:t>
            </a:r>
            <a:r>
              <a:rPr b="0" lang="en-US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]</a:t>
            </a:r>
            <a:r>
              <a:rPr b="0" lang="ja-JP" sz="1600" spc="-1" strike="noStrike">
                <a:solidFill>
                  <a:srgbClr val="000000"/>
                </a:solidFill>
                <a:latin typeface="メイリオ"/>
                <a:ea typeface="メイリオ"/>
              </a:rPr>
              <a:t>ボタンを押してください。』の音声ガイダンスが流れます。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104" name="図形グループ 5"/>
          <p:cNvGrpSpPr/>
          <p:nvPr/>
        </p:nvGrpSpPr>
        <p:grpSpPr>
          <a:xfrm>
            <a:off x="4058280" y="2162160"/>
            <a:ext cx="1802520" cy="3206520"/>
            <a:chOff x="4058280" y="2162160"/>
            <a:chExt cx="1802520" cy="3206520"/>
          </a:xfrm>
        </p:grpSpPr>
        <p:pic>
          <p:nvPicPr>
            <p:cNvPr id="105" name="図 3" descr="IMG_0816.PNG"/>
            <p:cNvPicPr/>
            <p:nvPr/>
          </p:nvPicPr>
          <p:blipFill>
            <a:blip r:embed="rId1"/>
            <a:stretch/>
          </p:blipFill>
          <p:spPr>
            <a:xfrm>
              <a:off x="4058280" y="2162160"/>
              <a:ext cx="1802520" cy="320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6" name="円/楕円 4"/>
            <p:cNvSpPr/>
            <p:nvPr/>
          </p:nvSpPr>
          <p:spPr>
            <a:xfrm>
              <a:off x="4266360" y="3920760"/>
              <a:ext cx="714960" cy="4064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Application>LibreOffice/7.1.5.2$MacOSX_X86_64 LibreOffice_project/85f04e9f809797b8199d13c421bd8a2b025d52b5</Application>
  <AppVersion>15.0000</AppVersion>
  <Words>2161</Words>
  <Paragraphs>98</Paragraphs>
  <Company>リュウド株式会社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2019-07-08T10:32:53Z</dcterms:created>
  <dc:creator>tech@reudo.co.jp</dc:creator>
  <dc:description/>
  <dc:language>ja-JP</dc:language>
  <cp:lastModifiedBy>Katsutoshi Yagishita </cp:lastModifiedBy>
  <cp:lastPrinted>2020-04-17T01:51:25Z</cp:lastPrinted>
  <dcterms:modified xsi:type="dcterms:W3CDTF">2021-10-06T11:50:33Z</dcterms:modified>
  <cp:revision>102</cp:revision>
  <dc:subject/>
  <dc:title>携帯電話電話帳コピー機 ご利用手順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A4 210x297 mm</vt:lpwstr>
  </property>
  <property fmtid="{D5CDD505-2E9C-101B-9397-08002B2CF9AE}" pid="3" name="Slides">
    <vt:i4>14</vt:i4>
  </property>
</Properties>
</file>